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4" autoAdjust="0"/>
    <p:restoredTop sz="92405" autoAdjust="0"/>
  </p:normalViewPr>
  <p:slideViewPr>
    <p:cSldViewPr snapToGrid="0" showGuides="1">
      <p:cViewPr varScale="1">
        <p:scale>
          <a:sx n="107" d="100"/>
          <a:sy n="107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4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9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5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2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0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1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5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2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9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8121-854E-41A2-A74B-124460C5266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94173-2185-41BE-A8DA-BB4D810D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0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as.info/showFAQ.php?q=6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edas.info/help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as.info/help.ph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SOSE 2017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 for Paper Registration and Payment, Copyright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8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Your EDAS Account : Select your paper to register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08" y="1944237"/>
            <a:ext cx="8802803" cy="4768185"/>
          </a:xfrm>
        </p:spPr>
      </p:pic>
      <p:sp>
        <p:nvSpPr>
          <p:cNvPr id="5" name="Oval 4"/>
          <p:cNvSpPr/>
          <p:nvPr/>
        </p:nvSpPr>
        <p:spPr>
          <a:xfrm>
            <a:off x="5272216" y="3731740"/>
            <a:ext cx="403654" cy="6178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0216" y="4328329"/>
            <a:ext cx="399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 here to begin Registration of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1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Your EDAS Account : Select your type of Event to register as.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77" y="1690688"/>
            <a:ext cx="9693718" cy="4855237"/>
          </a:xfrm>
        </p:spPr>
      </p:pic>
      <p:sp>
        <p:nvSpPr>
          <p:cNvPr id="5" name="Oval 4"/>
          <p:cNvSpPr/>
          <p:nvPr/>
        </p:nvSpPr>
        <p:spPr>
          <a:xfrm>
            <a:off x="2474259" y="3648636"/>
            <a:ext cx="1120587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100652" y="4312023"/>
            <a:ext cx="349623" cy="2868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74259" y="5313945"/>
            <a:ext cx="7700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1) This list of options specifies the type of registrations you would like to do </a:t>
            </a:r>
          </a:p>
          <a:p>
            <a:pPr algn="just"/>
            <a:r>
              <a:rPr lang="en-US" sz="1400" dirty="0" smtClean="0"/>
              <a:t>e.g. if you are an IEEE member and a student select the </a:t>
            </a:r>
            <a:r>
              <a:rPr lang="en-US" sz="1400" dirty="0" smtClean="0">
                <a:solidFill>
                  <a:srgbClr val="0070C0"/>
                </a:solidFill>
              </a:rPr>
              <a:t>E1: Early Student option. </a:t>
            </a:r>
            <a:endParaRPr lang="en-US" sz="1400" dirty="0">
              <a:solidFill>
                <a:srgbClr val="0070C0"/>
              </a:solidFill>
            </a:endParaRPr>
          </a:p>
          <a:p>
            <a:pPr algn="just"/>
            <a:r>
              <a:rPr lang="en-US" sz="1400" dirty="0" smtClean="0"/>
              <a:t>2) After that Click the Cart icon               to select.</a:t>
            </a:r>
          </a:p>
          <a:p>
            <a:pPr algn="just"/>
            <a:r>
              <a:rPr lang="en-US" sz="1400" dirty="0" smtClean="0"/>
              <a:t>3) Click the Pay Icons based on how you wish to pay i.e. Credit card </a:t>
            </a:r>
            <a:r>
              <a:rPr lang="en-US" sz="1400" dirty="0" smtClean="0">
                <a:sym typeface="Wingdings" panose="05000000000000000000" pitchFamily="2" charset="2"/>
              </a:rPr>
              <a:t> VISA/MASTER , or through </a:t>
            </a:r>
            <a:r>
              <a:rPr lang="en-US" sz="1400" dirty="0" err="1" smtClean="0">
                <a:sym typeface="Wingdings" panose="05000000000000000000" pitchFamily="2" charset="2"/>
              </a:rPr>
              <a:t>Wiretransfer</a:t>
            </a:r>
            <a:r>
              <a:rPr lang="en-US" sz="1400" dirty="0" smtClean="0">
                <a:sym typeface="Wingdings" panose="05000000000000000000" pitchFamily="2" charset="2"/>
              </a:rPr>
              <a:t> , Check ( </a:t>
            </a:r>
            <a:r>
              <a:rPr lang="en-US" sz="1400" dirty="0" smtClean="0">
                <a:sym typeface="Wingdings" panose="05000000000000000000" pitchFamily="2" charset="2"/>
                <a:hlinkClick r:id="rId3"/>
              </a:rPr>
              <a:t>https://www.edas.info/showFAQ.php?q=65</a:t>
            </a:r>
            <a:r>
              <a:rPr lang="en-US" sz="1400" dirty="0" smtClean="0">
                <a:sym typeface="Wingdings" panose="05000000000000000000" pitchFamily="2" charset="2"/>
              </a:rPr>
              <a:t>). For more details please visit : </a:t>
            </a:r>
            <a:r>
              <a:rPr lang="en-US" sz="1400" dirty="0" smtClean="0">
                <a:sym typeface="Wingdings" panose="05000000000000000000" pitchFamily="2" charset="2"/>
                <a:hlinkClick r:id="rId4"/>
              </a:rPr>
              <a:t>https://www.edas.info/help.php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endParaRPr lang="en-US" sz="14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6447" y="5811737"/>
            <a:ext cx="278348" cy="203669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859740" y="4937689"/>
            <a:ext cx="912056" cy="3965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4488" y="394619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357635" y="425099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7952" y="495128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5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53" y="1493463"/>
            <a:ext cx="9143601" cy="495278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Your EDAS Account : Provide the Payment billing Address (This is shown only if the EDAS doesn’t have your billing address on file.)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59859" y="4283619"/>
            <a:ext cx="7700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Click</a:t>
            </a:r>
            <a:r>
              <a:rPr lang="en-US" sz="1400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>
                <a:solidFill>
                  <a:srgbClr val="7030A0"/>
                </a:solidFill>
                <a:sym typeface="Wingdings" panose="05000000000000000000" pitchFamily="2" charset="2"/>
              </a:rPr>
              <a:t>p</a:t>
            </a:r>
            <a:r>
              <a:rPr lang="en-US" sz="1400" dirty="0" smtClean="0">
                <a:solidFill>
                  <a:srgbClr val="7030A0"/>
                </a:solidFill>
                <a:sym typeface="Wingdings" panose="05000000000000000000" pitchFamily="2" charset="2"/>
              </a:rPr>
              <a:t>rovide </a:t>
            </a:r>
            <a:r>
              <a:rPr lang="en-US" sz="1400" dirty="0" smtClean="0">
                <a:sym typeface="Wingdings" panose="05000000000000000000" pitchFamily="2" charset="2"/>
              </a:rPr>
              <a:t>to enter your billing and contact information.</a:t>
            </a:r>
          </a:p>
          <a:p>
            <a:pPr algn="just"/>
            <a:endParaRPr lang="en-US" sz="1400" dirty="0" smtClean="0">
              <a:sym typeface="Wingdings" panose="05000000000000000000" pitchFamily="2" charset="2"/>
            </a:endParaRPr>
          </a:p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For more details please visit : </a:t>
            </a:r>
            <a:r>
              <a:rPr lang="en-US" sz="1400" dirty="0" smtClean="0">
                <a:sym typeface="Wingdings" panose="05000000000000000000" pitchFamily="2" charset="2"/>
                <a:hlinkClick r:id="rId3"/>
              </a:rPr>
              <a:t>https://www.edas.info/help.php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algn="just"/>
            <a:endParaRPr lang="en-US" sz="1400" b="1" dirty="0">
              <a:sym typeface="Wingdings" panose="05000000000000000000" pitchFamily="2" charset="2"/>
            </a:endParaRPr>
          </a:p>
          <a:p>
            <a:pPr algn="just"/>
            <a:r>
              <a:rPr lang="en-US" sz="1400" b="1" dirty="0" smtClean="0">
                <a:sym typeface="Wingdings" panose="05000000000000000000" pitchFamily="2" charset="2"/>
              </a:rPr>
              <a:t>Note: For Chairs of the Conference you might be prompted an option to mark yourself ‘paid for paper upload purposes’. Please uncheck it. </a:t>
            </a:r>
            <a:endParaRPr lang="en-US" sz="1400" b="1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972236" y="3656091"/>
            <a:ext cx="430306" cy="6275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07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Your EDAS Account :Navigate back to the Registration Page and Pay 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21224" y="3521619"/>
            <a:ext cx="7700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Click  &lt;-  the Back Button and navigate back to the Registration Page.</a:t>
            </a:r>
          </a:p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Refresh the page if the ‘ </a:t>
            </a:r>
            <a:r>
              <a:rPr lang="en-US" sz="1400" b="1" dirty="0" smtClean="0">
                <a:sym typeface="Wingdings" panose="05000000000000000000" pitchFamily="2" charset="2"/>
              </a:rPr>
              <a:t>Registered, but not paid </a:t>
            </a:r>
            <a:r>
              <a:rPr lang="en-US" sz="1400" dirty="0" smtClean="0">
                <a:sym typeface="Wingdings" panose="05000000000000000000" pitchFamily="2" charset="2"/>
              </a:rPr>
              <a:t>`  is not shown..</a:t>
            </a:r>
            <a:endParaRPr lang="en-US" sz="1400" dirty="0" smtClean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858"/>
          <a:stretch/>
        </p:blipFill>
        <p:spPr>
          <a:xfrm>
            <a:off x="1559858" y="1551735"/>
            <a:ext cx="7368987" cy="1877265"/>
          </a:xfrm>
        </p:spPr>
      </p:pic>
      <p:pic>
        <p:nvPicPr>
          <p:cNvPr id="12" name="Content Placeholder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9" b="26342"/>
          <a:stretch/>
        </p:blipFill>
        <p:spPr>
          <a:xfrm>
            <a:off x="1559858" y="4044839"/>
            <a:ext cx="7355078" cy="236027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92941" y="5875770"/>
            <a:ext cx="3971365" cy="3009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7" idx="1"/>
          </p:cNvCxnSpPr>
          <p:nvPr/>
        </p:nvCxnSpPr>
        <p:spPr>
          <a:xfrm flipH="1" flipV="1">
            <a:off x="2294965" y="6443462"/>
            <a:ext cx="277906" cy="1942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72871" y="6483780"/>
            <a:ext cx="7700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Click your payment option  ICON again to go to the Payment portal of EDAS (Visa, Wire </a:t>
            </a:r>
            <a:r>
              <a:rPr lang="en-US" sz="1400" dirty="0" err="1" smtClean="0">
                <a:sym typeface="Wingdings" panose="05000000000000000000" pitchFamily="2" charset="2"/>
              </a:rPr>
              <a:t>transfaer</a:t>
            </a:r>
            <a:r>
              <a:rPr lang="en-US" sz="1400" dirty="0" smtClean="0">
                <a:sym typeface="Wingdings" panose="05000000000000000000" pitchFamily="2" charset="2"/>
              </a:rPr>
              <a:t> etc.).</a:t>
            </a:r>
            <a:endParaRPr lang="en-US" sz="1400" dirty="0" smtClean="0"/>
          </a:p>
        </p:txBody>
      </p:sp>
      <p:sp>
        <p:nvSpPr>
          <p:cNvPr id="21" name="Oval 20"/>
          <p:cNvSpPr/>
          <p:nvPr/>
        </p:nvSpPr>
        <p:spPr>
          <a:xfrm>
            <a:off x="1851798" y="6215031"/>
            <a:ext cx="1164239" cy="2284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81" b="29294"/>
          <a:stretch/>
        </p:blipFill>
        <p:spPr>
          <a:xfrm>
            <a:off x="411945" y="1613647"/>
            <a:ext cx="8033239" cy="271630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Your EDAS Account :Enter Your Credit Card Information and Click Pay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81082" y="3429000"/>
            <a:ext cx="7700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Enter the Credit Card information and other information.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2842909"/>
            <a:ext cx="3971365" cy="16484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1" r="54813" b="61984"/>
          <a:stretch/>
        </p:blipFill>
        <p:spPr>
          <a:xfrm>
            <a:off x="411945" y="5023619"/>
            <a:ext cx="4545106" cy="16495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29322" y="6241975"/>
            <a:ext cx="7700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Click</a:t>
            </a:r>
            <a:r>
              <a:rPr lang="en-US" sz="1400" dirty="0" smtClean="0">
                <a:solidFill>
                  <a:srgbClr val="7030A0"/>
                </a:solidFill>
                <a:sym typeface="Wingdings" panose="05000000000000000000" pitchFamily="2" charset="2"/>
              </a:rPr>
              <a:t> receipt </a:t>
            </a:r>
            <a:r>
              <a:rPr lang="en-US" sz="1400" dirty="0" smtClean="0">
                <a:sym typeface="Wingdings" panose="05000000000000000000" pitchFamily="2" charset="2"/>
              </a:rPr>
              <a:t>to access the payment receipt .</a:t>
            </a:r>
            <a:endParaRPr lang="en-US" sz="1400" b="1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456329" y="4236307"/>
            <a:ext cx="2" cy="6259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63" b="34540"/>
          <a:stretch/>
        </p:blipFill>
        <p:spPr>
          <a:xfrm>
            <a:off x="7767646" y="4329953"/>
            <a:ext cx="3586154" cy="2476895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5" idx="3"/>
          </p:cNvCxnSpPr>
          <p:nvPr/>
        </p:nvCxnSpPr>
        <p:spPr>
          <a:xfrm>
            <a:off x="4957051" y="5848372"/>
            <a:ext cx="2810595" cy="17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7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166" y="1399234"/>
            <a:ext cx="10515600" cy="21310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Your EDAS Account :Check the Registration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580779" y="3650709"/>
            <a:ext cx="16984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This icon will be visible for you to upload your final camera ready paper after you have registered.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50188" y="2831194"/>
            <a:ext cx="1264024" cy="8195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63787" y="4281277"/>
            <a:ext cx="7700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Click             icon to access your paid/unpaid registration.</a:t>
            </a:r>
            <a:endParaRPr lang="en-US" sz="1400" b="1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817224" y="3337734"/>
            <a:ext cx="931083" cy="16802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29553" y="3173506"/>
            <a:ext cx="4966447" cy="125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2150" y="3658708"/>
            <a:ext cx="400050" cy="2476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0793" y="4309204"/>
            <a:ext cx="428625" cy="3048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363070" y="5392949"/>
            <a:ext cx="11465859" cy="1066800"/>
            <a:chOff x="600635" y="5769827"/>
            <a:chExt cx="11465859" cy="106680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0635" y="5769827"/>
              <a:ext cx="11465859" cy="106680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600635" y="6201973"/>
              <a:ext cx="7351059" cy="3807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8343027" y="5489365"/>
            <a:ext cx="3485902" cy="82000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63506" y="5018030"/>
            <a:ext cx="3866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You can check Status or Edit your registration or payment by clicking on these icons.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343027" y="1787104"/>
            <a:ext cx="1" cy="14002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63870" y="1404139"/>
            <a:ext cx="4217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Click              icon to access the copyright form.</a:t>
            </a:r>
            <a:endParaRPr lang="en-US" sz="1400" b="1" dirty="0" smtClean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8330" y="1313853"/>
            <a:ext cx="465799" cy="42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83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166" y="1399234"/>
            <a:ext cx="10515600" cy="21310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Your EDAS Account :Copyright Form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129553" y="3173506"/>
            <a:ext cx="4966447" cy="125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endCxn id="3" idx="0"/>
          </p:cNvCxnSpPr>
          <p:nvPr/>
        </p:nvCxnSpPr>
        <p:spPr>
          <a:xfrm flipH="1">
            <a:off x="8361832" y="3299012"/>
            <a:ext cx="15692" cy="5004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45188" y="3799482"/>
            <a:ext cx="4217896" cy="808791"/>
            <a:chOff x="6763870" y="1118568"/>
            <a:chExt cx="4217896" cy="808791"/>
          </a:xfrm>
        </p:grpSpPr>
        <p:sp>
          <p:nvSpPr>
            <p:cNvPr id="30" name="TextBox 29"/>
            <p:cNvSpPr txBox="1"/>
            <p:nvPr/>
          </p:nvSpPr>
          <p:spPr>
            <a:xfrm>
              <a:off x="6763870" y="1404139"/>
              <a:ext cx="42178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smtClean="0">
                  <a:sym typeface="Wingdings" panose="05000000000000000000" pitchFamily="2" charset="2"/>
                </a:rPr>
                <a:t>Click                     icon to navigate to the EDAS Copyright Submission Page.</a:t>
              </a:r>
              <a:endParaRPr lang="en-US" sz="1400" b="1" dirty="0" smtClean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71493" y="1118568"/>
              <a:ext cx="618041" cy="566537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166" y="3839847"/>
            <a:ext cx="5220822" cy="277715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223249" y="5013078"/>
            <a:ext cx="3463740" cy="127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694329" y="5756793"/>
            <a:ext cx="681318" cy="15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34988" y="5472017"/>
            <a:ext cx="4217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Click here to access the IEEE copyright form website.</a:t>
            </a:r>
            <a:endParaRPr lang="en-US" sz="14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143936" y="5763316"/>
            <a:ext cx="4217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Upload your copyright form here / add the Special Copyright stamp . </a:t>
            </a:r>
          </a:p>
          <a:p>
            <a:pPr algn="just"/>
            <a:r>
              <a:rPr lang="en-US" sz="1400" dirty="0" smtClean="0">
                <a:sym typeface="Wingdings" panose="05000000000000000000" pitchFamily="2" charset="2"/>
              </a:rPr>
              <a:t>And click </a:t>
            </a:r>
            <a:r>
              <a:rPr lang="en-US" sz="1400" dirty="0">
                <a:sym typeface="Wingdings" panose="05000000000000000000" pitchFamily="2" charset="2"/>
              </a:rPr>
              <a:t>R</a:t>
            </a:r>
            <a:r>
              <a:rPr lang="en-US" sz="1400" dirty="0" smtClean="0">
                <a:sym typeface="Wingdings" panose="05000000000000000000" pitchFamily="2" charset="2"/>
              </a:rPr>
              <a:t>ecord Copyright.</a:t>
            </a:r>
            <a:endParaRPr lang="en-US" sz="1400" b="1" dirty="0" smtClean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112436" y="5932908"/>
            <a:ext cx="842683" cy="23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1"/>
          </p:cNvCxnSpPr>
          <p:nvPr/>
        </p:nvCxnSpPr>
        <p:spPr>
          <a:xfrm flipH="1">
            <a:off x="5679143" y="4346663"/>
            <a:ext cx="176604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194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394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SOSE 2017 </vt:lpstr>
      <vt:lpstr>Your EDAS Account : Select your paper to register</vt:lpstr>
      <vt:lpstr>Your EDAS Account : Select your type of Event to register as.</vt:lpstr>
      <vt:lpstr>Your EDAS Account : Provide the Payment billing Address (This is shown only if the EDAS doesn’t have your billing address on file.)</vt:lpstr>
      <vt:lpstr>Your EDAS Account :Navigate back to the Registration Page and Pay  </vt:lpstr>
      <vt:lpstr>Your EDAS Account :Enter Your Credit Card Information and Click Pay</vt:lpstr>
      <vt:lpstr>Your EDAS Account :Check the Registration</vt:lpstr>
      <vt:lpstr>Your EDAS Account :Copyright Form 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SOSE 2017</dc:title>
  <dc:creator>SHITIJ KUMAR (RIT Student)</dc:creator>
  <cp:lastModifiedBy>SHITIJ KUMAR (RIT Student)</cp:lastModifiedBy>
  <cp:revision>13</cp:revision>
  <dcterms:created xsi:type="dcterms:W3CDTF">2017-04-26T21:32:37Z</dcterms:created>
  <dcterms:modified xsi:type="dcterms:W3CDTF">2017-04-26T22:43:30Z</dcterms:modified>
</cp:coreProperties>
</file>